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8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>
      <p:cViewPr varScale="1">
        <p:scale>
          <a:sx n="50" d="100"/>
          <a:sy n="50" d="100"/>
        </p:scale>
        <p:origin x="-128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62178-2F94-4A2A-A077-8050332DBE30}" type="datetimeFigureOut">
              <a:rPr lang="en-US" smtClean="0"/>
              <a:pPr/>
              <a:t>11/17/2019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AFE40-615F-4045-8F94-CFE24D7F4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62178-2F94-4A2A-A077-8050332DBE30}" type="datetimeFigureOut">
              <a:rPr lang="en-US" smtClean="0"/>
              <a:pPr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AFE40-615F-4045-8F94-CFE24D7F4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62178-2F94-4A2A-A077-8050332DBE30}" type="datetimeFigureOut">
              <a:rPr lang="en-US" smtClean="0"/>
              <a:pPr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AFE40-615F-4045-8F94-CFE24D7F4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62178-2F94-4A2A-A077-8050332DBE30}" type="datetimeFigureOut">
              <a:rPr lang="en-US" smtClean="0"/>
              <a:pPr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AFE40-615F-4045-8F94-CFE24D7F4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62178-2F94-4A2A-A077-8050332DBE30}" type="datetimeFigureOut">
              <a:rPr lang="en-US" smtClean="0"/>
              <a:pPr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AFE40-615F-4045-8F94-CFE24D7F4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62178-2F94-4A2A-A077-8050332DBE30}" type="datetimeFigureOut">
              <a:rPr lang="en-US" smtClean="0"/>
              <a:pPr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AFE40-615F-4045-8F94-CFE24D7F4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62178-2F94-4A2A-A077-8050332DBE30}" type="datetimeFigureOut">
              <a:rPr lang="en-US" smtClean="0"/>
              <a:pPr/>
              <a:t>11/17/2019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AFE40-615F-4045-8F94-CFE24D7F4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62178-2F94-4A2A-A077-8050332DBE30}" type="datetimeFigureOut">
              <a:rPr lang="en-US" smtClean="0"/>
              <a:pPr/>
              <a:t>11/17/2019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AFE40-615F-4045-8F94-CFE24D7F4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62178-2F94-4A2A-A077-8050332DBE30}" type="datetimeFigureOut">
              <a:rPr lang="en-US" smtClean="0"/>
              <a:pPr/>
              <a:t>11/17/2019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AFE40-615F-4045-8F94-CFE24D7F4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62178-2F94-4A2A-A077-8050332DBE30}" type="datetimeFigureOut">
              <a:rPr lang="en-US" smtClean="0"/>
              <a:pPr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AFE40-615F-4045-8F94-CFE24D7F4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62178-2F94-4A2A-A077-8050332DBE30}" type="datetimeFigureOut">
              <a:rPr lang="en-US" smtClean="0"/>
              <a:pPr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2DAFE40-615F-4045-8F94-CFE24D7F4E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E62178-2F94-4A2A-A077-8050332DBE30}" type="datetimeFigureOut">
              <a:rPr lang="en-US" smtClean="0"/>
              <a:pPr/>
              <a:t>11/17/2019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DAFE40-615F-4045-8F94-CFE24D7F4E7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924800" cy="1981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LECTURE # </a:t>
            </a:r>
            <a:r>
              <a:rPr lang="en-US" dirty="0" smtClean="0">
                <a:solidFill>
                  <a:schemeClr val="tx1"/>
                </a:solidFill>
              </a:rPr>
              <a:t>07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LOCATION OF ACTIVITIES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3800" dirty="0" smtClean="0">
                <a:solidFill>
                  <a:schemeClr val="tx1"/>
                </a:solidFill>
              </a:rPr>
              <a:t>INDUSTRIAL </a:t>
            </a:r>
            <a:r>
              <a:rPr lang="en-US" sz="3800" dirty="0" smtClean="0">
                <a:solidFill>
                  <a:schemeClr val="tx1"/>
                </a:solidFill>
              </a:rPr>
              <a:t>ACTIVITY &amp;</a:t>
            </a:r>
            <a:br>
              <a:rPr lang="en-US" sz="3800" dirty="0" smtClean="0">
                <a:solidFill>
                  <a:schemeClr val="tx1"/>
                </a:solidFill>
              </a:rPr>
            </a:br>
            <a:r>
              <a:rPr lang="en-US" sz="3800" dirty="0" smtClean="0">
                <a:solidFill>
                  <a:schemeClr val="tx1"/>
                </a:solidFill>
              </a:rPr>
              <a:t>INSTITUTIONAL </a:t>
            </a:r>
            <a:r>
              <a:rPr lang="en-US" sz="3800" dirty="0" smtClean="0">
                <a:solidFill>
                  <a:schemeClr val="tx1"/>
                </a:solidFill>
              </a:rPr>
              <a:t>ACTIVITY</a:t>
            </a:r>
            <a:endParaRPr lang="en-US" sz="3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Institutional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Activity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458200" cy="44196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Institutional land uses are extremely diverse in nature e.g. colleges, universities, hospitals, governmental units and cultural centers.</a:t>
            </a:r>
          </a:p>
          <a:p>
            <a:pPr algn="just"/>
            <a:r>
              <a:rPr lang="en-US" sz="2400" dirty="0" smtClean="0"/>
              <a:t>Such activities are normally long-lived with this element of continuity, an environment of great richness and strong character can be achieved.</a:t>
            </a:r>
          </a:p>
          <a:p>
            <a:pPr algn="just"/>
            <a:r>
              <a:rPr lang="en-US" sz="2400" dirty="0" smtClean="0"/>
              <a:t>Institutional structures are highly individual, thus requires particular services and situation, and must be studied by itself.</a:t>
            </a:r>
          </a:p>
          <a:p>
            <a:pPr algn="just"/>
            <a:r>
              <a:rPr lang="en-US" sz="2400" dirty="0" smtClean="0"/>
              <a:t>Larger institutions are much like a city in miniature.</a:t>
            </a:r>
          </a:p>
          <a:p>
            <a:pPr algn="just"/>
            <a:r>
              <a:rPr lang="en-US" sz="2400" dirty="0" smtClean="0"/>
              <a:t>Because of extreme diversity of the users, a few comments as generalized guidelines can be made.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 </a:t>
            </a:r>
            <a:endParaRPr lang="en-US" sz="2400" dirty="0" smtClean="0"/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34400" cy="112471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Some Generalized Guidelines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458200" cy="41910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The most important consideration is the efficient linkages between different set of activities.</a:t>
            </a:r>
          </a:p>
          <a:p>
            <a:pPr algn="just"/>
            <a:r>
              <a:rPr lang="en-US" sz="2400" dirty="0" smtClean="0"/>
              <a:t>Walking time should not exceed certain limits, otherwise, the institution may begin to operate in sectors, rather than as a unit.</a:t>
            </a:r>
          </a:p>
          <a:p>
            <a:pPr algn="just"/>
            <a:r>
              <a:rPr lang="en-US" sz="2400" dirty="0" smtClean="0"/>
              <a:t>Other important considerations are total size, density, circulation, grain and accessibility form the outer world.</a:t>
            </a:r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2471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1.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Industr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ial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Activity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458200" cy="41910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Industrial activity requires substantial areas of moderately flat and inexpensive land.</a:t>
            </a:r>
          </a:p>
          <a:p>
            <a:pPr algn="just"/>
            <a:r>
              <a:rPr lang="en-US" sz="2400" dirty="0" smtClean="0"/>
              <a:t>The land should lie in such a position that the traffic it will generate, will not disturb residential areas.</a:t>
            </a:r>
            <a:endParaRPr lang="en-US" sz="2400" dirty="0" smtClean="0"/>
          </a:p>
          <a:p>
            <a:pPr algn="just"/>
            <a:r>
              <a:rPr lang="en-US" sz="2400" dirty="0" smtClean="0"/>
              <a:t>Site plan of industrial are should facilitate the future growth/development.</a:t>
            </a:r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2471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Area Requirement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Attributes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458200" cy="41910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Larger industrial estates/districts range from </a:t>
            </a:r>
            <a:r>
              <a:rPr lang="en-US" sz="2400" dirty="0" smtClean="0">
                <a:latin typeface="+mj-lt"/>
              </a:rPr>
              <a:t>150</a:t>
            </a:r>
            <a:r>
              <a:rPr lang="en-US" sz="2400" dirty="0" smtClean="0"/>
              <a:t> to </a:t>
            </a:r>
            <a:r>
              <a:rPr lang="en-US" sz="2400" dirty="0" smtClean="0">
                <a:latin typeface="+mj-lt"/>
              </a:rPr>
              <a:t>500</a:t>
            </a:r>
            <a:r>
              <a:rPr lang="en-US" sz="2400" dirty="0" smtClean="0"/>
              <a:t> acres in size, while on expensive lands, size may be reduced within a range from </a:t>
            </a: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50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to </a:t>
            </a: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150</a:t>
            </a:r>
            <a:r>
              <a:rPr lang="en-US" sz="2400" dirty="0" smtClean="0">
                <a:solidFill>
                  <a:prstClr val="black"/>
                </a:solidFill>
              </a:rPr>
              <a:t> acres.</a:t>
            </a:r>
          </a:p>
          <a:p>
            <a:pPr algn="just"/>
            <a:r>
              <a:rPr lang="en-US" sz="2400" dirty="0" smtClean="0">
                <a:solidFill>
                  <a:prstClr val="black"/>
                </a:solidFill>
              </a:rPr>
              <a:t>Floor area ratio for industrial area development on inexpensive land may be kept from 0.1 to 0.3 with a density of </a:t>
            </a:r>
            <a:r>
              <a:rPr lang="en-US" sz="2400" dirty="0" smtClean="0">
                <a:solidFill>
                  <a:prstClr val="black"/>
                </a:solidFill>
                <a:latin typeface="+mj-lt"/>
              </a:rPr>
              <a:t>10</a:t>
            </a:r>
            <a:r>
              <a:rPr lang="en-US" sz="2400" dirty="0" smtClean="0">
                <a:solidFill>
                  <a:prstClr val="black"/>
                </a:solidFill>
              </a:rPr>
              <a:t> to </a:t>
            </a:r>
            <a:r>
              <a:rPr lang="en-US" sz="2400" dirty="0" smtClean="0">
                <a:solidFill>
                  <a:prstClr val="black"/>
                </a:solidFill>
                <a:latin typeface="+mj-lt"/>
              </a:rPr>
              <a:t>30</a:t>
            </a:r>
            <a:r>
              <a:rPr lang="en-US" sz="2400" dirty="0" smtClean="0">
                <a:solidFill>
                  <a:prstClr val="black"/>
                </a:solidFill>
              </a:rPr>
              <a:t> workers per acre.</a:t>
            </a:r>
          </a:p>
          <a:p>
            <a:pPr algn="just"/>
            <a:r>
              <a:rPr lang="en-US" sz="2400" dirty="0" smtClean="0">
                <a:solidFill>
                  <a:prstClr val="black"/>
                </a:solidFill>
              </a:rPr>
              <a:t>FAR may be increased up to 0.5 with a density of </a:t>
            </a: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60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workers per </a:t>
            </a:r>
            <a:r>
              <a:rPr lang="en-US" sz="2400" dirty="0" smtClean="0">
                <a:solidFill>
                  <a:prstClr val="black"/>
                </a:solidFill>
              </a:rPr>
              <a:t>acre in situations where there is greater pressure on land i.e. expensive land.</a:t>
            </a:r>
          </a:p>
          <a:p>
            <a:pPr algn="just"/>
            <a:endParaRPr lang="en-US" sz="2400" dirty="0" smtClean="0">
              <a:solidFill>
                <a:prstClr val="black"/>
              </a:solidFill>
            </a:endParaRPr>
          </a:p>
          <a:p>
            <a:pPr algn="just"/>
            <a:endParaRPr lang="en-US" sz="2400" dirty="0" smtClean="0"/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2471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Accessibility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458200" cy="41910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Good access is the primary objective for industrial areas, particularly for goods and worker’s transportation.</a:t>
            </a:r>
          </a:p>
          <a:p>
            <a:pPr algn="just"/>
            <a:r>
              <a:rPr lang="en-US" sz="2400" dirty="0" smtClean="0"/>
              <a:t>It is desirable for larger industrial estates to be connected not only with highways, but with rail network also.</a:t>
            </a:r>
          </a:p>
          <a:p>
            <a:pPr algn="just"/>
            <a:r>
              <a:rPr lang="en-US" sz="2400" dirty="0" smtClean="0"/>
              <a:t>Public transport routes should also be designed for industrial areas.</a:t>
            </a:r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2471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Circulation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458200" cy="41910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Industrial </a:t>
            </a:r>
            <a:r>
              <a:rPr lang="en-US" sz="2400" dirty="0" smtClean="0"/>
              <a:t>areas </a:t>
            </a:r>
            <a:r>
              <a:rPr lang="en-US" sz="2400" dirty="0" smtClean="0"/>
              <a:t> are typically laid out with a grid iron of roads for easy circulation of heavy traffic.</a:t>
            </a:r>
          </a:p>
          <a:p>
            <a:pPr algn="just"/>
            <a:r>
              <a:rPr lang="en-US" sz="2400" dirty="0" smtClean="0"/>
              <a:t>It is desirable for heavy industrial activity to be placed at one level, while light industry enables the small bulk of raw materials and products to be placed at upper floors.</a:t>
            </a:r>
          </a:p>
          <a:p>
            <a:pPr algn="just"/>
            <a:r>
              <a:rPr lang="en-US" sz="2400" dirty="0" smtClean="0"/>
              <a:t>Desirable right of ways for railroads is </a:t>
            </a:r>
            <a:r>
              <a:rPr lang="en-US" sz="2400" dirty="0" smtClean="0">
                <a:latin typeface="+mj-lt"/>
              </a:rPr>
              <a:t>40</a:t>
            </a:r>
            <a:r>
              <a:rPr lang="en-US" sz="2400" dirty="0" smtClean="0"/>
              <a:t> ft while it is </a:t>
            </a:r>
            <a:r>
              <a:rPr lang="en-US" sz="2400" dirty="0" smtClean="0">
                <a:latin typeface="+mj-lt"/>
              </a:rPr>
              <a:t>100 ft for other roads.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2471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Circulation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458200" cy="41910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It is also desirable to separate traffic circulation with the general circulation as much as possible.</a:t>
            </a:r>
          </a:p>
          <a:p>
            <a:pPr algn="just"/>
            <a:r>
              <a:rPr lang="en-US" sz="2400" dirty="0" smtClean="0"/>
              <a:t>The problem of exit congestion at shift time will be serious, and the capacity of intersections and exits must be checked.</a:t>
            </a:r>
          </a:p>
          <a:p>
            <a:pPr algn="just"/>
            <a:r>
              <a:rPr lang="en-US" sz="2400" dirty="0" smtClean="0"/>
              <a:t>A network of secondary roads which permits quick dispersion of the concentrated load is preferable to a single high capacity highway.</a:t>
            </a:r>
          </a:p>
          <a:p>
            <a:pPr algn="just"/>
            <a:r>
              <a:rPr lang="en-US" sz="2400" dirty="0" smtClean="0"/>
              <a:t>Segregation of shift hours may also help.</a:t>
            </a:r>
          </a:p>
          <a:p>
            <a:pPr algn="just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2471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Parking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458200" cy="41910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Extensive parking spaces are required.</a:t>
            </a:r>
          </a:p>
          <a:p>
            <a:pPr algn="just"/>
            <a:r>
              <a:rPr lang="en-US" sz="2400" dirty="0" smtClean="0"/>
              <a:t>Normally, work in industries progress in different shifts, so it happens that one shift arrives before another leaves, so double parking spaces are required at one time.</a:t>
            </a:r>
          </a:p>
          <a:p>
            <a:pPr algn="just"/>
            <a:r>
              <a:rPr lang="en-US" sz="2400" dirty="0" smtClean="0"/>
              <a:t>Parking spaces may be dispersed and closely related to the actual point of work.</a:t>
            </a:r>
          </a:p>
          <a:p>
            <a:pPr algn="just"/>
            <a:r>
              <a:rPr lang="en-US" sz="2400" dirty="0" smtClean="0"/>
              <a:t>Maximum desirable distance from vehicle to plant is </a:t>
            </a:r>
            <a:r>
              <a:rPr lang="en-US" sz="2400" dirty="0" smtClean="0">
                <a:latin typeface="+mj-lt"/>
              </a:rPr>
              <a:t>1,000</a:t>
            </a:r>
            <a:r>
              <a:rPr lang="en-US" sz="2400" dirty="0" smtClean="0"/>
              <a:t> ft.</a:t>
            </a:r>
          </a:p>
          <a:p>
            <a:pPr algn="just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2471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Visibility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458200" cy="41910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Clear visual identity for industrial district/estate exits and entrances is important, and can be accomplished through large scale landscape or vertical features.</a:t>
            </a:r>
          </a:p>
          <a:p>
            <a:pPr algn="just"/>
            <a:r>
              <a:rPr lang="en-US" sz="2400" dirty="0" smtClean="0"/>
              <a:t>Although, each building is competently designed, still these units have negative visual impacts.</a:t>
            </a:r>
          </a:p>
          <a:p>
            <a:pPr algn="just"/>
            <a:r>
              <a:rPr lang="en-US" sz="2400" dirty="0" smtClean="0"/>
              <a:t>The view from the bordering roads is important, hence factories should not be allowed to back onto such roads.</a:t>
            </a:r>
          </a:p>
          <a:p>
            <a:pPr algn="just"/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34400" cy="1124712"/>
          </a:xfrm>
        </p:spPr>
        <p:txBody>
          <a:bodyPr>
            <a:normAutofit/>
          </a:bodyPr>
          <a:lstStyle/>
          <a:p>
            <a:r>
              <a:rPr lang="en-US" sz="4500" b="1" dirty="0" smtClean="0">
                <a:solidFill>
                  <a:schemeClr val="accent2">
                    <a:lumMod val="50000"/>
                  </a:schemeClr>
                </a:solidFill>
              </a:rPr>
              <a:t>Utility and Other Desirable Facilities</a:t>
            </a:r>
            <a:endParaRPr lang="en-US" sz="45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458200" cy="41910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Electricity, gas, water and sewage disposal of high capacity is also required.</a:t>
            </a:r>
          </a:p>
          <a:p>
            <a:pPr algn="just"/>
            <a:r>
              <a:rPr lang="en-US" sz="2400" dirty="0" smtClean="0"/>
              <a:t>To bring liveliness in these areas, places of recreation and other items such as restaurants etc. may also be provided.</a:t>
            </a:r>
          </a:p>
          <a:p>
            <a:pPr algn="just"/>
            <a:r>
              <a:rPr lang="en-US" sz="2400" dirty="0" smtClean="0"/>
              <a:t>Other required facilities are banks, post offices, fire stations, medical clinics, small shopping and service center and bus or transit terminals.</a:t>
            </a:r>
          </a:p>
          <a:p>
            <a:pPr algn="just"/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245</TotalTime>
  <Words>687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LECTURE # 07  LOCATION OF ACTIVITIES INDUSTRIAL ACTIVITY &amp; INSTITUTIONAL ACTIVITY</vt:lpstr>
      <vt:lpstr>1. Industrial Activity</vt:lpstr>
      <vt:lpstr>Area Requirement Attributes</vt:lpstr>
      <vt:lpstr>Accessibility</vt:lpstr>
      <vt:lpstr>Circulation</vt:lpstr>
      <vt:lpstr>Circulation</vt:lpstr>
      <vt:lpstr>Parking</vt:lpstr>
      <vt:lpstr>Visibility</vt:lpstr>
      <vt:lpstr>Utility and Other Desirable Facilities</vt:lpstr>
      <vt:lpstr>2. Institutional Activity</vt:lpstr>
      <vt:lpstr>Some Generalized Guidelines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AJ</dc:creator>
  <cp:lastModifiedBy>AJ</cp:lastModifiedBy>
  <cp:revision>17</cp:revision>
  <dcterms:created xsi:type="dcterms:W3CDTF">2019-09-01T17:35:56Z</dcterms:created>
  <dcterms:modified xsi:type="dcterms:W3CDTF">2019-11-17T16:00:40Z</dcterms:modified>
</cp:coreProperties>
</file>